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5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6" r:id="rId20"/>
    <p:sldId id="277" r:id="rId21"/>
    <p:sldId id="278" r:id="rId22"/>
    <p:sldId id="279" r:id="rId23"/>
    <p:sldId id="280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8"/>
          <p:cNvGrpSpPr/>
          <p:nvPr/>
        </p:nvGrpSpPr>
        <p:grpSpPr>
          <a:xfrm>
            <a:off x="409575" y="-4763"/>
            <a:ext cx="3761184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96301" y="1380069"/>
            <a:ext cx="6430967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86533" y="3996267"/>
            <a:ext cx="5240734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BC570-0ED5-49FD-94C0-6E6C4289E429}" type="datetimeFigureOut">
              <a:rPr lang="en-GB" smtClean="0"/>
              <a:pPr/>
              <a:t>23/03/2017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99309" y="5883276"/>
            <a:ext cx="3243033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BAF7-1730-4E3A-8D85-E2406444EFB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234" y="4732865"/>
            <a:ext cx="7514033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509" y="932112"/>
            <a:ext cx="6169458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234" y="5299603"/>
            <a:ext cx="7514033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BC570-0ED5-49FD-94C0-6E6C4289E429}" type="datetimeFigureOut">
              <a:rPr lang="en-GB" smtClean="0"/>
              <a:pPr/>
              <a:t>23/03/2017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BAF7-1730-4E3A-8D85-E2406444EFB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235" y="685800"/>
            <a:ext cx="7514033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234" y="4343400"/>
            <a:ext cx="7514035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BC570-0ED5-49FD-94C0-6E6C4289E429}" type="datetimeFigureOut">
              <a:rPr lang="en-GB" smtClean="0"/>
              <a:pPr/>
              <a:t>23/03/2017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BAF7-1730-4E3A-8D85-E2406444EFB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198959" y="863023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0069" y="2819399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6159" y="685801"/>
            <a:ext cx="6742509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827609" y="3428999"/>
            <a:ext cx="6399611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234" y="4343400"/>
            <a:ext cx="751403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BC570-0ED5-49FD-94C0-6E6C4289E429}" type="datetimeFigureOut">
              <a:rPr lang="en-GB" smtClean="0"/>
              <a:pPr/>
              <a:t>23/03/2017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BAF7-1730-4E3A-8D85-E2406444EFB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235" y="3308581"/>
            <a:ext cx="7514032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234" y="4777381"/>
            <a:ext cx="7514033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BC570-0ED5-49FD-94C0-6E6C4289E429}" type="datetimeFigureOut">
              <a:rPr lang="en-GB" smtClean="0"/>
              <a:pPr/>
              <a:t>23/03/2017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BAF7-1730-4E3A-8D85-E2406444EFB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198959" y="863023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0069" y="2819399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6159" y="685801"/>
            <a:ext cx="6742509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235" y="3886200"/>
            <a:ext cx="7514033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234" y="4775200"/>
            <a:ext cx="7514033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BC570-0ED5-49FD-94C0-6E6C4289E429}" type="datetimeFigureOut">
              <a:rPr lang="en-GB" smtClean="0"/>
              <a:pPr/>
              <a:t>23/03/2017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BAF7-1730-4E3A-8D85-E2406444EFB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235" y="685801"/>
            <a:ext cx="7514034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234" y="3505200"/>
            <a:ext cx="7514035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234" y="4343400"/>
            <a:ext cx="7514035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BC570-0ED5-49FD-94C0-6E6C4289E429}" type="datetimeFigureOut">
              <a:rPr lang="en-GB" smtClean="0"/>
              <a:pPr/>
              <a:t>23/03/2017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BAF7-1730-4E3A-8D85-E2406444EFB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BC570-0ED5-49FD-94C0-6E6C4289E429}" type="datetimeFigureOut">
              <a:rPr lang="en-GB" smtClean="0"/>
              <a:pPr/>
              <a:t>23/03/2017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BAF7-1730-4E3A-8D85-E2406444EFB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9492" y="685800"/>
            <a:ext cx="1327777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234" y="685800"/>
            <a:ext cx="6014807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BC570-0ED5-49FD-94C0-6E6C4289E429}" type="datetimeFigureOut">
              <a:rPr lang="en-GB" smtClean="0"/>
              <a:pPr/>
              <a:t>23/03/2017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BAF7-1730-4E3A-8D85-E2406444EFB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>
            <a:lvl1pPr>
              <a:defRPr sz="3200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BC570-0ED5-49FD-94C0-6E6C4289E429}" type="datetimeFigureOut">
              <a:rPr lang="en-GB" smtClean="0"/>
              <a:pPr/>
              <a:t>23/03/2017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13893" y="5867132"/>
            <a:ext cx="413375" cy="365125"/>
          </a:xfrm>
        </p:spPr>
        <p:txBody>
          <a:bodyPr/>
          <a:lstStyle/>
          <a:p>
            <a:fld id="{FABCBAF7-1730-4E3A-8D85-E2406444EFB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9210" y="2666999"/>
            <a:ext cx="6698060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9209" y="4777381"/>
            <a:ext cx="669806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BC570-0ED5-49FD-94C0-6E6C4289E429}" type="datetimeFigureOut">
              <a:rPr lang="en-GB" smtClean="0"/>
              <a:pPr/>
              <a:t>23/03/2017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BAF7-1730-4E3A-8D85-E2406444EFB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234" y="685801"/>
            <a:ext cx="7514035" cy="1752599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3235" y="2667000"/>
            <a:ext cx="3671291" cy="3124201"/>
          </a:xfrm>
        </p:spPr>
        <p:txBody>
          <a:bodyPr>
            <a:normAutofit/>
          </a:bodyPr>
          <a:lstStyle>
            <a:lvl1pPr>
              <a:defRPr sz="40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5975" y="2667000"/>
            <a:ext cx="3671292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BC570-0ED5-49FD-94C0-6E6C4289E429}" type="datetimeFigureOut">
              <a:rPr lang="en-GB" smtClean="0"/>
              <a:pPr/>
              <a:t>23/03/2017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BAF7-1730-4E3A-8D85-E2406444EFB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134" y="2658533"/>
            <a:ext cx="34553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233" y="3335337"/>
            <a:ext cx="3671292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366" y="2667000"/>
            <a:ext cx="346690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5975" y="3335337"/>
            <a:ext cx="3671292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BC570-0ED5-49FD-94C0-6E6C4289E429}" type="datetimeFigureOut">
              <a:rPr lang="en-GB" smtClean="0"/>
              <a:pPr/>
              <a:t>23/03/2017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BAF7-1730-4E3A-8D85-E2406444EFB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BC570-0ED5-49FD-94C0-6E6C4289E429}" type="datetimeFigureOut">
              <a:rPr lang="en-GB" smtClean="0"/>
              <a:pPr/>
              <a:t>23/03/2017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BAF7-1730-4E3A-8D85-E2406444EFB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BC570-0ED5-49FD-94C0-6E6C4289E429}" type="datetimeFigureOut">
              <a:rPr lang="en-GB" smtClean="0"/>
              <a:pPr/>
              <a:t>23/03/2017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BAF7-1730-4E3A-8D85-E2406444EFB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234" y="1600200"/>
            <a:ext cx="266184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6525" y="685800"/>
            <a:ext cx="4680743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234" y="2971800"/>
            <a:ext cx="266184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BC570-0ED5-49FD-94C0-6E6C4289E429}" type="datetimeFigureOut">
              <a:rPr lang="en-GB" smtClean="0"/>
              <a:pPr/>
              <a:t>23/03/2017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BAF7-1730-4E3A-8D85-E2406444EFB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043" y="1752599"/>
            <a:ext cx="406961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6011" y="914400"/>
            <a:ext cx="246073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043" y="3124199"/>
            <a:ext cx="406961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BC570-0ED5-49FD-94C0-6E6C4289E429}" type="datetimeFigureOut">
              <a:rPr lang="en-GB" smtClean="0"/>
              <a:pPr/>
              <a:t>23/03/2017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BAF7-1730-4E3A-8D85-E2406444EFB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13109" y="1"/>
            <a:ext cx="1827610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3234" y="685801"/>
            <a:ext cx="7514035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233" y="2667000"/>
            <a:ext cx="7514035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9492" y="5883276"/>
            <a:ext cx="857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DEBC570-0ED5-49FD-94C0-6E6C4289E429}" type="datetimeFigureOut">
              <a:rPr lang="en-GB" smtClean="0"/>
              <a:pPr/>
              <a:t>23/03/2017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29210" y="5883276"/>
            <a:ext cx="53131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13893" y="5883276"/>
            <a:ext cx="413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ABCBAF7-1730-4E3A-8D85-E2406444EFB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Inheritance Locks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W. David Fr</a:t>
            </a:r>
            <a:r>
              <a:rPr lang="de-DE" dirty="0" smtClean="0"/>
              <a:t>öhlingsdorf</a:t>
            </a:r>
            <a:endParaRPr lang="en-GB" dirty="0"/>
          </a:p>
        </p:txBody>
      </p:sp>
      <p:pic>
        <p:nvPicPr>
          <p:cNvPr id="6" name="Picture 5" descr="Logo-Transparent-DropShadow School of Computing Scienc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764704"/>
            <a:ext cx="7374234" cy="11506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Inheritance Locks</a:t>
            </a:r>
            <a:endParaRPr lang="en-GB" dirty="0"/>
          </a:p>
        </p:txBody>
      </p:sp>
      <p:pic>
        <p:nvPicPr>
          <p:cNvPr id="12" name="Content Placeholder 11" descr="05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45847" y="3224338"/>
            <a:ext cx="5047619" cy="20095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Inheritance Locks</a:t>
            </a:r>
            <a:endParaRPr lang="en-GB" dirty="0"/>
          </a:p>
        </p:txBody>
      </p:sp>
      <p:pic>
        <p:nvPicPr>
          <p:cNvPr id="6" name="Content Placeholder 5" descr="06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45847" y="3224338"/>
            <a:ext cx="5047619" cy="20095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Inheritance Locks</a:t>
            </a:r>
            <a:endParaRPr lang="en-GB" dirty="0"/>
          </a:p>
        </p:txBody>
      </p:sp>
      <p:pic>
        <p:nvPicPr>
          <p:cNvPr id="7" name="Content Placeholder 6" descr="07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45847" y="3224338"/>
            <a:ext cx="5047619" cy="20095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Inheritance Locks</a:t>
            </a:r>
            <a:endParaRPr lang="en-GB" dirty="0"/>
          </a:p>
        </p:txBody>
      </p:sp>
      <p:pic>
        <p:nvPicPr>
          <p:cNvPr id="6" name="Content Placeholder 5" descr="08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45847" y="3224338"/>
            <a:ext cx="5047619" cy="20095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Inheritance Lock Library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 Library</a:t>
            </a:r>
          </a:p>
          <a:p>
            <a:r>
              <a:rPr lang="en-GB" dirty="0" smtClean="0"/>
              <a:t>Using POSIX Standards</a:t>
            </a:r>
          </a:p>
          <a:p>
            <a:r>
              <a:rPr lang="en-GB" dirty="0" smtClean="0"/>
              <a:t>Clean and easy API</a:t>
            </a:r>
          </a:p>
          <a:p>
            <a:r>
              <a:rPr lang="en-GB" dirty="0" smtClean="0"/>
              <a:t>All logic done behind the scenes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Benchmarks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Difficult to find locking protocol benchmarks</a:t>
            </a:r>
          </a:p>
          <a:p>
            <a:r>
              <a:rPr lang="en-GB" dirty="0" smtClean="0"/>
              <a:t>Speed, deadlock, starvation</a:t>
            </a:r>
          </a:p>
          <a:p>
            <a:r>
              <a:rPr lang="en-GB" dirty="0" smtClean="0"/>
              <a:t>Competitive results</a:t>
            </a:r>
            <a:endParaRPr lang="en-GB" dirty="0"/>
          </a:p>
        </p:txBody>
      </p:sp>
      <p:pic>
        <p:nvPicPr>
          <p:cNvPr id="5" name="Content Placeholder 4" descr="box plot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77383" y="2667000"/>
            <a:ext cx="3627884" cy="3124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SPIN</a:t>
            </a:r>
            <a:endParaRPr lang="en-GB" dirty="0"/>
          </a:p>
        </p:txBody>
      </p:sp>
      <p:pic>
        <p:nvPicPr>
          <p:cNvPr id="4" name="Content Placeholder 3" descr="promela_sourc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2204864"/>
            <a:ext cx="8478200" cy="43204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Content Placeholder 3" descr="email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620688"/>
            <a:ext cx="9194772" cy="57606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Thanks for listening!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Questions?</a:t>
            </a:r>
            <a:endParaRPr lang="en-GB" dirty="0"/>
          </a:p>
        </p:txBody>
      </p:sp>
      <p:pic>
        <p:nvPicPr>
          <p:cNvPr id="6" name="Picture 5" descr="Logo-Transparent-DropShadow School of Computing Scienc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764704"/>
            <a:ext cx="7374234" cy="11506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153" y="620688"/>
            <a:ext cx="9157153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bother?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is difficult to write bug free concurrent systems</a:t>
            </a:r>
          </a:p>
          <a:p>
            <a:r>
              <a:rPr lang="en-GB" dirty="0" smtClean="0"/>
              <a:t>Even safety critical systems can be prone to deadlock</a:t>
            </a:r>
            <a:endParaRPr lang="en-GB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Micro-Benchmark</a:t>
            </a:r>
            <a:endParaRPr lang="en-GB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Un/locking 100,000 locks</a:t>
            </a:r>
          </a:p>
          <a:p>
            <a:r>
              <a:rPr lang="en-GB" dirty="0" smtClean="0"/>
              <a:t>Un/locking single lock 100,000 times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13" name="Picture 12" descr="micro benchmar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293096"/>
            <a:ext cx="9144000" cy="1663381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Applications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996952"/>
            <a:ext cx="9143999" cy="2614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Future 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Deadlock and Starvation with Condition Variables</a:t>
            </a:r>
          </a:p>
          <a:p>
            <a:r>
              <a:rPr lang="en-GB" dirty="0" smtClean="0"/>
              <a:t>Improve library (spin-lock, release locks from middle of stack)</a:t>
            </a:r>
          </a:p>
          <a:p>
            <a:r>
              <a:rPr lang="en-GB" dirty="0" smtClean="0"/>
              <a:t>Priority Inheritance</a:t>
            </a:r>
            <a:endParaRPr lang="en-GB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Inheritance Locks in other Languages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Can be used in any language</a:t>
            </a:r>
          </a:p>
          <a:p>
            <a:r>
              <a:rPr lang="en-GB" dirty="0" smtClean="0"/>
              <a:t>C library can be transferred via LD_RELOAD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Properties of deadlock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Mutual exclusion over  resource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Wait and hold condition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Resources can not be pre-empted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Circular wait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Havender’s</a:t>
            </a:r>
            <a:r>
              <a:rPr lang="en-GB" dirty="0" smtClean="0"/>
              <a:t> Work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James </a:t>
            </a:r>
            <a:r>
              <a:rPr lang="en-GB" dirty="0" err="1" smtClean="0"/>
              <a:t>Havender</a:t>
            </a:r>
            <a:r>
              <a:rPr lang="en-GB" dirty="0" smtClean="0"/>
              <a:t> suggested a number of deadlock prevention approaches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</a:t>
            </a:r>
            <a:endParaRPr lang="en-GB" dirty="0"/>
          </a:p>
        </p:txBody>
      </p:sp>
      <p:pic>
        <p:nvPicPr>
          <p:cNvPr id="11" name="Content Placeholder 10" descr="0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31561" y="3181481"/>
            <a:ext cx="5076191" cy="20952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</a:t>
            </a:r>
            <a:endParaRPr lang="en-GB" dirty="0"/>
          </a:p>
        </p:txBody>
      </p:sp>
      <p:pic>
        <p:nvPicPr>
          <p:cNvPr id="4" name="Content Placeholder 3" descr="0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31561" y="3181481"/>
            <a:ext cx="5076191" cy="20952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</a:t>
            </a:r>
            <a:endParaRPr lang="en-GB" dirty="0"/>
          </a:p>
        </p:txBody>
      </p:sp>
      <p:pic>
        <p:nvPicPr>
          <p:cNvPr id="4" name="Content Placeholder 3" descr="0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31561" y="3181481"/>
            <a:ext cx="5076191" cy="20952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if?</a:t>
            </a:r>
            <a:endParaRPr lang="en-GB" dirty="0"/>
          </a:p>
        </p:txBody>
      </p:sp>
      <p:pic>
        <p:nvPicPr>
          <p:cNvPr id="4" name="Content Placeholder 3" descr="0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31561" y="3181481"/>
            <a:ext cx="5076191" cy="20952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Starvation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Only some processes suffer from starvation</a:t>
            </a:r>
          </a:p>
          <a:p>
            <a:r>
              <a:rPr lang="en-GB" dirty="0" smtClean="0"/>
              <a:t>Difficult to detect</a:t>
            </a:r>
          </a:p>
          <a:p>
            <a:r>
              <a:rPr lang="en-GB" dirty="0" smtClean="0"/>
              <a:t>No common approach</a:t>
            </a:r>
            <a:endParaRPr lang="en-GB" dirty="0"/>
          </a:p>
        </p:txBody>
      </p:sp>
      <p:pic>
        <p:nvPicPr>
          <p:cNvPr id="9" name="Content Placeholder 8" descr="strong_vs_weak_locks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66425" y="2667000"/>
            <a:ext cx="3449799" cy="3124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tf00001233</Template>
  <TotalTime>570</TotalTime>
  <Words>173</Words>
  <Application>Microsoft Office PowerPoint</Application>
  <PresentationFormat>On-screen Show (4:3)</PresentationFormat>
  <Paragraphs>48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Parallax</vt:lpstr>
      <vt:lpstr>Inheritance Locks</vt:lpstr>
      <vt:lpstr>Why bother?</vt:lpstr>
      <vt:lpstr>Properties of deadlock</vt:lpstr>
      <vt:lpstr>Havender’s Work</vt:lpstr>
      <vt:lpstr>Example</vt:lpstr>
      <vt:lpstr>Example</vt:lpstr>
      <vt:lpstr>Example</vt:lpstr>
      <vt:lpstr>What if?</vt:lpstr>
      <vt:lpstr>Starvation</vt:lpstr>
      <vt:lpstr>Inheritance Locks</vt:lpstr>
      <vt:lpstr>Inheritance Locks</vt:lpstr>
      <vt:lpstr>Inheritance Locks</vt:lpstr>
      <vt:lpstr>Inheritance Locks</vt:lpstr>
      <vt:lpstr>Inheritance Lock Library</vt:lpstr>
      <vt:lpstr>Benchmarks</vt:lpstr>
      <vt:lpstr>SPIN</vt:lpstr>
      <vt:lpstr>Slide 17</vt:lpstr>
      <vt:lpstr>Thanks for listening!</vt:lpstr>
      <vt:lpstr>Slide 19</vt:lpstr>
      <vt:lpstr>Micro-Benchmark</vt:lpstr>
      <vt:lpstr>Applications</vt:lpstr>
      <vt:lpstr>Future Work</vt:lpstr>
      <vt:lpstr>Inheritance Locks in other Languages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David Fröhlingsdorf</dc:creator>
  <cp:lastModifiedBy>David Fröhlingsdorf</cp:lastModifiedBy>
  <cp:revision>61</cp:revision>
  <dcterms:created xsi:type="dcterms:W3CDTF">2017-03-21T13:10:00Z</dcterms:created>
  <dcterms:modified xsi:type="dcterms:W3CDTF">2017-03-23T18:38:50Z</dcterms:modified>
</cp:coreProperties>
</file>